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2" r:id="rId5"/>
    <p:sldId id="273" r:id="rId6"/>
    <p:sldId id="278" r:id="rId7"/>
    <p:sldId id="279" r:id="rId8"/>
    <p:sldId id="269" r:id="rId9"/>
    <p:sldId id="260" r:id="rId10"/>
    <p:sldId id="280" r:id="rId11"/>
    <p:sldId id="281" r:id="rId12"/>
    <p:sldId id="282" r:id="rId13"/>
    <p:sldId id="268" r:id="rId14"/>
    <p:sldId id="283" r:id="rId15"/>
    <p:sldId id="284" r:id="rId16"/>
    <p:sldId id="276" r:id="rId17"/>
    <p:sldId id="285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CCFFFF"/>
    <a:srgbClr val="66FFFF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/>
  </p:normalViewPr>
  <p:slideViewPr>
    <p:cSldViewPr>
      <p:cViewPr varScale="1">
        <p:scale>
          <a:sx n="89" d="100"/>
          <a:sy n="89" d="100"/>
        </p:scale>
        <p:origin x="90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Libro2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Libro3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Libro4" TargetMode="Externa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FF33CC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Hoja1!$A$2:$A$7</c:f>
              <c:numCache>
                <c:formatCode>General</c:formatCode>
                <c:ptCount val="6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</c:numCache>
            </c:numRef>
          </c:xVal>
          <c:yVal>
            <c:numRef>
              <c:f>Hoja1!$B$2:$B$7</c:f>
              <c:numCache>
                <c:formatCode>General</c:formatCode>
                <c:ptCount val="6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0</c:v>
                </c:pt>
                <c:pt idx="5">
                  <c:v>-1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FCE-45DA-A144-BC8C1ECC69E6}"/>
            </c:ext>
          </c:extLst>
        </c:ser>
        <c:ser>
          <c:idx val="1"/>
          <c:order val="1"/>
          <c:tx>
            <c:v>recta 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 cmpd="sng">
                <a:solidFill>
                  <a:srgbClr val="0070C0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Hoja1!$A$2:$A$7</c:f>
              <c:numCache>
                <c:formatCode>General</c:formatCode>
                <c:ptCount val="6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</c:numCache>
            </c:numRef>
          </c:xVal>
          <c:yVal>
            <c:numRef>
              <c:f>Hoja1!$C$2:$C$7</c:f>
              <c:numCache>
                <c:formatCode>General</c:formatCode>
                <c:ptCount val="6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4FCE-45DA-A144-BC8C1ECC69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0060464"/>
        <c:axId val="400058896"/>
      </c:scatterChart>
      <c:valAx>
        <c:axId val="4000604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00058896"/>
        <c:crosses val="autoZero"/>
        <c:crossBetween val="midCat"/>
      </c:valAx>
      <c:valAx>
        <c:axId val="400058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000604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cmpd="sng">
      <a:solidFill>
        <a:srgbClr val="0070C0"/>
      </a:solidFill>
    </a:ln>
    <a:effectLst/>
  </c:spPr>
  <c:txPr>
    <a:bodyPr/>
    <a:lstStyle/>
    <a:p>
      <a:pPr>
        <a:defRPr/>
      </a:pPr>
      <a:endParaRPr lang="es-VE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y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0070C0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Hoja1!$A$2:$A$10</c:f>
              <c:numCache>
                <c:formatCode>General</c:formatCode>
                <c:ptCount val="9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  <c:pt idx="7">
                  <c:v>6</c:v>
                </c:pt>
                <c:pt idx="8">
                  <c:v>7</c:v>
                </c:pt>
              </c:numCache>
            </c:numRef>
          </c:xVal>
          <c:yVal>
            <c:numRef>
              <c:f>Hoja1!$B$2:$B$10</c:f>
              <c:numCache>
                <c:formatCode>General</c:formatCode>
                <c:ptCount val="9"/>
                <c:pt idx="0">
                  <c:v>-4</c:v>
                </c:pt>
                <c:pt idx="1">
                  <c:v>-3</c:v>
                </c:pt>
                <c:pt idx="2">
                  <c:v>-2</c:v>
                </c:pt>
                <c:pt idx="3">
                  <c:v>-1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</c:numCache>
            </c:numRef>
          </c:yVal>
          <c:smooth val="0"/>
        </c:ser>
        <c:ser>
          <c:idx val="1"/>
          <c:order val="1"/>
          <c:tx>
            <c:v>recta 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E638B8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Hoja1!$A$2:$A$10</c:f>
              <c:numCache>
                <c:formatCode>General</c:formatCode>
                <c:ptCount val="9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  <c:pt idx="7">
                  <c:v>6</c:v>
                </c:pt>
                <c:pt idx="8">
                  <c:v>7</c:v>
                </c:pt>
              </c:numCache>
            </c:numRef>
          </c:xVal>
          <c:yVal>
            <c:numRef>
              <c:f>Hoja1!$C$2:$C$10</c:f>
              <c:numCache>
                <c:formatCode>General</c:formatCode>
                <c:ptCount val="9"/>
                <c:pt idx="0">
                  <c:v>14</c:v>
                </c:pt>
                <c:pt idx="1">
                  <c:v>12</c:v>
                </c:pt>
                <c:pt idx="2">
                  <c:v>10</c:v>
                </c:pt>
                <c:pt idx="3">
                  <c:v>8</c:v>
                </c:pt>
                <c:pt idx="4">
                  <c:v>6</c:v>
                </c:pt>
                <c:pt idx="5">
                  <c:v>4</c:v>
                </c:pt>
                <c:pt idx="6">
                  <c:v>2</c:v>
                </c:pt>
                <c:pt idx="7">
                  <c:v>0</c:v>
                </c:pt>
                <c:pt idx="8">
                  <c:v>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6910632"/>
        <c:axId val="366911808"/>
      </c:scatterChart>
      <c:valAx>
        <c:axId val="3669106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366911808"/>
        <c:crosses val="autoZero"/>
        <c:crossBetween val="midCat"/>
      </c:valAx>
      <c:valAx>
        <c:axId val="366911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3669106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cmpd="sng">
      <a:solidFill>
        <a:srgbClr val="0070C0"/>
      </a:solidFill>
    </a:ln>
    <a:effectLst/>
  </c:spPr>
  <c:txPr>
    <a:bodyPr/>
    <a:lstStyle/>
    <a:p>
      <a:pPr>
        <a:defRPr/>
      </a:pPr>
      <a:endParaRPr lang="es-VE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xVal>
          <c:yVal>
            <c:numRef>
              <c:f>Hoja1!$B$2:$B$6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yVal>
          <c:smooth val="0"/>
        </c:ser>
        <c:ser>
          <c:idx val="1"/>
          <c:order val="1"/>
          <c:tx>
            <c:v>recta dependiente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Hoja1!$A$2:$A$6</c:f>
              <c:numCache>
                <c:formatCode>General</c:formatCode>
                <c:ptCount val="5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xVal>
          <c:yVal>
            <c:numRef>
              <c:f>Hoja1!$C$2:$C$6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1293296"/>
        <c:axId val="411296040"/>
      </c:scatterChart>
      <c:valAx>
        <c:axId val="4112932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11296040"/>
        <c:crosses val="autoZero"/>
        <c:crossBetween val="midCat"/>
      </c:valAx>
      <c:valAx>
        <c:axId val="411296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112932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0070C0"/>
      </a:solidFill>
    </a:ln>
    <a:effectLst/>
  </c:spPr>
  <c:txPr>
    <a:bodyPr/>
    <a:lstStyle/>
    <a:p>
      <a:pPr>
        <a:defRPr/>
      </a:pPr>
      <a:endParaRPr lang="es-V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xVal>
          <c:yVal>
            <c:numRef>
              <c:f>Hoja1!$B$2:$B$6</c:f>
              <c:numCache>
                <c:formatCode>General</c:formatCode>
                <c:ptCount val="5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</c:numCache>
            </c:numRef>
          </c:yVal>
          <c:smooth val="0"/>
        </c:ser>
        <c:ser>
          <c:idx val="1"/>
          <c:order val="1"/>
          <c:tx>
            <c:v>infinito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F826AD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xVal>
          <c:yVal>
            <c:numRef>
              <c:f>Hoja1!$C$2:$C$6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7057232"/>
        <c:axId val="401924128"/>
      </c:scatterChart>
      <c:valAx>
        <c:axId val="247057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01924128"/>
        <c:crosses val="autoZero"/>
        <c:crossBetween val="midCat"/>
      </c:valAx>
      <c:valAx>
        <c:axId val="401924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247057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VE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xVal>
          <c:yVal>
            <c:numRef>
              <c:f>Hoja1!$B$2:$B$6</c:f>
              <c:numCache>
                <c:formatCode>General</c:formatCode>
                <c:ptCount val="5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3">
                  <c:v>0</c:v>
                </c:pt>
                <c:pt idx="4">
                  <c:v>-1</c:v>
                </c:pt>
              </c:numCache>
            </c:numRef>
          </c:yVal>
          <c:smooth val="0"/>
        </c:ser>
        <c:ser>
          <c:idx val="1"/>
          <c:order val="1"/>
          <c:tx>
            <c:v>sam 1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F02ECB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xVal>
          <c:yVal>
            <c:numRef>
              <c:f>Hoja1!$C$2:$C$6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7058800"/>
        <c:axId val="247056448"/>
      </c:scatterChart>
      <c:valAx>
        <c:axId val="2470588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247056448"/>
        <c:crosses val="autoZero"/>
        <c:crossBetween val="midCat"/>
      </c:valAx>
      <c:valAx>
        <c:axId val="247056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2470588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solidFill>
        <a:srgbClr val="0070C0"/>
      </a:solidFill>
    </a:ln>
    <a:effectLst/>
  </c:spPr>
  <c:txPr>
    <a:bodyPr/>
    <a:lstStyle/>
    <a:p>
      <a:pPr>
        <a:defRPr/>
      </a:pPr>
      <a:endParaRPr lang="es-V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xVal>
          <c:yVal>
            <c:numRef>
              <c:f>Hoja1!$B$2:$B$6</c:f>
              <c:numCache>
                <c:formatCode>General</c:formatCode>
                <c:ptCount val="5"/>
                <c:pt idx="0">
                  <c:v>-9</c:v>
                </c:pt>
                <c:pt idx="1">
                  <c:v>-6</c:v>
                </c:pt>
                <c:pt idx="2">
                  <c:v>-3</c:v>
                </c:pt>
                <c:pt idx="3">
                  <c:v>0</c:v>
                </c:pt>
                <c:pt idx="4">
                  <c:v>3</c:v>
                </c:pt>
              </c:numCache>
            </c:numRef>
          </c:yVal>
          <c:smooth val="0"/>
        </c:ser>
        <c:ser>
          <c:idx val="1"/>
          <c:order val="1"/>
          <c:tx>
            <c:v>GRAFICA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F12DAB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xVal>
          <c:yVal>
            <c:numRef>
              <c:f>Hoja1!$C$2:$C$6</c:f>
              <c:numCache>
                <c:formatCode>General</c:formatCode>
                <c:ptCount val="5"/>
                <c:pt idx="0">
                  <c:v>-1</c:v>
                </c:pt>
                <c:pt idx="1">
                  <c:v>-2</c:v>
                </c:pt>
                <c:pt idx="2">
                  <c:v>-3</c:v>
                </c:pt>
                <c:pt idx="3">
                  <c:v>-4</c:v>
                </c:pt>
                <c:pt idx="4">
                  <c:v>-5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7222576"/>
        <c:axId val="407228848"/>
      </c:scatterChart>
      <c:valAx>
        <c:axId val="4072225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07228848"/>
        <c:crosses val="autoZero"/>
        <c:crossBetween val="midCat"/>
      </c:valAx>
      <c:valAx>
        <c:axId val="407228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072225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0070C0"/>
      </a:solidFill>
    </a:ln>
    <a:effectLst/>
  </c:spPr>
  <c:txPr>
    <a:bodyPr/>
    <a:lstStyle/>
    <a:p>
      <a:pPr>
        <a:defRPr/>
      </a:pPr>
      <a:endParaRPr lang="es-VE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Hoja1!$B$2:$B$6</c:f>
              <c:numCache>
                <c:formatCode>General</c:formatCode>
                <c:ptCount val="5"/>
                <c:pt idx="0">
                  <c:v>6</c:v>
                </c:pt>
                <c:pt idx="1">
                  <c:v>3</c:v>
                </c:pt>
                <c:pt idx="2">
                  <c:v>0</c:v>
                </c:pt>
                <c:pt idx="3">
                  <c:v>-3</c:v>
                </c:pt>
                <c:pt idx="4">
                  <c:v>-6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AA6-4DE3-94E9-C9E686DD046A}"/>
            </c:ext>
          </c:extLst>
        </c:ser>
        <c:ser>
          <c:idx val="1"/>
          <c:order val="1"/>
          <c:tx>
            <c:v>recta alterna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EF2FBD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Hoja1!$C$2:$C$6</c:f>
              <c:numCache>
                <c:formatCode>General</c:formatCode>
                <c:ptCount val="5"/>
                <c:pt idx="0">
                  <c:v>-4</c:v>
                </c:pt>
                <c:pt idx="1">
                  <c:v>-2</c:v>
                </c:pt>
                <c:pt idx="2">
                  <c:v>0</c:v>
                </c:pt>
                <c:pt idx="3">
                  <c:v>2</c:v>
                </c:pt>
                <c:pt idx="4">
                  <c:v>4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AA6-4DE3-94E9-C9E686DD04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1299568"/>
        <c:axId val="411296824"/>
      </c:scatterChart>
      <c:valAx>
        <c:axId val="4112995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11296824"/>
        <c:crosses val="autoZero"/>
        <c:crossBetween val="midCat"/>
      </c:valAx>
      <c:valAx>
        <c:axId val="411296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112995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0070C0"/>
      </a:solidFill>
    </a:ln>
    <a:effectLst/>
  </c:spPr>
  <c:txPr>
    <a:bodyPr/>
    <a:lstStyle/>
    <a:p>
      <a:pPr>
        <a:defRPr/>
      </a:pPr>
      <a:endParaRPr lang="es-V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Hoja1!$B$2:$B$6</c:f>
              <c:numCache>
                <c:formatCode>General</c:formatCode>
                <c:ptCount val="5"/>
                <c:pt idx="0">
                  <c:v>6</c:v>
                </c:pt>
                <c:pt idx="1">
                  <c:v>3</c:v>
                </c:pt>
                <c:pt idx="2">
                  <c:v>0</c:v>
                </c:pt>
                <c:pt idx="3">
                  <c:v>-3</c:v>
                </c:pt>
                <c:pt idx="4">
                  <c:v>-6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AA6-4DE3-94E9-C9E686DD046A}"/>
            </c:ext>
          </c:extLst>
        </c:ser>
        <c:ser>
          <c:idx val="1"/>
          <c:order val="1"/>
          <c:tx>
            <c:v>recta alterna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EF2FBD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Hoja1!$A$2:$A$6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Hoja1!$C$2:$C$6</c:f>
              <c:numCache>
                <c:formatCode>General</c:formatCode>
                <c:ptCount val="5"/>
                <c:pt idx="0">
                  <c:v>-4</c:v>
                </c:pt>
                <c:pt idx="1">
                  <c:v>-2</c:v>
                </c:pt>
                <c:pt idx="2">
                  <c:v>0</c:v>
                </c:pt>
                <c:pt idx="3">
                  <c:v>2</c:v>
                </c:pt>
                <c:pt idx="4">
                  <c:v>4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AA6-4DE3-94E9-C9E686DD04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7226496"/>
        <c:axId val="407226888"/>
      </c:scatterChart>
      <c:valAx>
        <c:axId val="4072264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07226888"/>
        <c:crosses val="autoZero"/>
        <c:crossBetween val="midCat"/>
      </c:valAx>
      <c:valAx>
        <c:axId val="407226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VE"/>
          </a:p>
        </c:txPr>
        <c:crossAx val="4072264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0070C0"/>
      </a:solidFill>
    </a:ln>
    <a:effectLst/>
  </c:spPr>
  <c:txPr>
    <a:bodyPr/>
    <a:lstStyle/>
    <a:p>
      <a:pPr>
        <a:defRPr/>
      </a:pPr>
      <a:endParaRPr lang="es-VE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0.51199</cdr:x>
      <cdr:y>0.40817</cdr:y>
    </cdr:from>
    <cdr:to>
      <cdr:x>0.61003</cdr:x>
      <cdr:y>0.59238</cdr:y>
    </cdr:to>
    <cdr:sp macro="" textlink="">
      <cdr:nvSpPr>
        <cdr:cNvPr id="2" name="Elipse 1"/>
        <cdr:cNvSpPr/>
      </cdr:nvSpPr>
      <cdr:spPr>
        <a:xfrm xmlns:a="http://schemas.openxmlformats.org/drawingml/2006/main">
          <a:off x="2067709" y="1213008"/>
          <a:ext cx="395941" cy="547436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rgbClr val="00FF00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s-VE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0.63707</cdr:x>
      <cdr:y>0.50266</cdr:y>
    </cdr:from>
    <cdr:to>
      <cdr:x>0.72653</cdr:x>
      <cdr:y>0.70222</cdr:y>
    </cdr:to>
    <cdr:sp macro="" textlink="">
      <cdr:nvSpPr>
        <cdr:cNvPr id="2" name="Elipse 1"/>
        <cdr:cNvSpPr/>
      </cdr:nvSpPr>
      <cdr:spPr>
        <a:xfrm xmlns:a="http://schemas.openxmlformats.org/drawingml/2006/main">
          <a:off x="2819400" y="1378901"/>
          <a:ext cx="395941" cy="547436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rgbClr val="00FF00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s-VE"/>
        </a:p>
      </cdr:txBody>
    </cdr:sp>
  </cdr:relSizeAnchor>
  <cdr:relSizeAnchor xmlns:cdr="http://schemas.openxmlformats.org/drawingml/2006/chartDrawing">
    <cdr:from>
      <cdr:x>0.50068</cdr:x>
      <cdr:y>0.36111</cdr:y>
    </cdr:from>
    <cdr:to>
      <cdr:x>1</cdr:x>
      <cdr:y>0.49575</cdr:y>
    </cdr:to>
    <cdr:sp macro="" textlink="">
      <cdr:nvSpPr>
        <cdr:cNvPr id="3" name="CuadroTexto 35"/>
        <cdr:cNvSpPr txBox="1"/>
      </cdr:nvSpPr>
      <cdr:spPr>
        <a:xfrm xmlns:a="http://schemas.openxmlformats.org/drawingml/2006/main">
          <a:off x="2215792" y="990600"/>
          <a:ext cx="220980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VE" dirty="0" smtClean="0">
              <a:solidFill>
                <a:srgbClr val="FF0000"/>
              </a:solidFill>
            </a:rPr>
            <a:t>Solution (5,2)</a:t>
          </a:r>
          <a:endParaRPr lang="es-VE" dirty="0">
            <a:solidFill>
              <a:srgbClr val="FF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0.04869</cdr:x>
      <cdr:y>0.03246</cdr:y>
    </cdr:from>
    <cdr:to>
      <cdr:x>0.93071</cdr:x>
      <cdr:y>0.24563</cdr:y>
    </cdr:to>
    <cdr:sp macro="" textlink="">
      <cdr:nvSpPr>
        <cdr:cNvPr id="2" name="CuadroTexto 35"/>
        <cdr:cNvSpPr txBox="1"/>
      </cdr:nvSpPr>
      <cdr:spPr>
        <a:xfrm xmlns:a="http://schemas.openxmlformats.org/drawingml/2006/main">
          <a:off x="222607" y="89043"/>
          <a:ext cx="4032607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VE" sz="1600" dirty="0" smtClean="0">
              <a:solidFill>
                <a:srgbClr val="FF0000"/>
              </a:solidFill>
            </a:rPr>
            <a:t>There is no </a:t>
          </a:r>
          <a:r>
            <a:rPr lang="es-VE" sz="1600" dirty="0" smtClean="0">
              <a:solidFill>
                <a:srgbClr val="FF0000"/>
              </a:solidFill>
            </a:rPr>
            <a:t> intersection between the lines, so there is no solution!</a:t>
          </a:r>
          <a:endParaRPr lang="es-VE" sz="1600" dirty="0">
            <a:solidFill>
              <a:srgbClr val="FF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0.54688</cdr:x>
      <cdr:y>0.4196</cdr:y>
    </cdr:from>
    <cdr:to>
      <cdr:x>1</cdr:x>
      <cdr:y>0.54388</cdr:y>
    </cdr:to>
    <cdr:sp macro="" textlink="">
      <cdr:nvSpPr>
        <cdr:cNvPr id="2" name="CuadroTexto 35"/>
        <cdr:cNvSpPr txBox="1"/>
      </cdr:nvSpPr>
      <cdr:spPr>
        <a:xfrm xmlns:a="http://schemas.openxmlformats.org/drawingml/2006/main">
          <a:off x="2667000" y="1246957"/>
          <a:ext cx="220980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VE" sz="1800" dirty="0" smtClean="0">
              <a:solidFill>
                <a:srgbClr val="FF0000"/>
              </a:solidFill>
            </a:rPr>
            <a:t>Solution </a:t>
          </a:r>
          <a:r>
            <a:rPr lang="es-VE" sz="1800" dirty="0" smtClean="0">
              <a:solidFill>
                <a:srgbClr val="FF0000"/>
              </a:solidFill>
            </a:rPr>
            <a:t>(0,-3)</a:t>
          </a:r>
          <a:endParaRPr lang="es-VE" sz="1800" dirty="0">
            <a:solidFill>
              <a:srgbClr val="FF000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0.33333</cdr:x>
      <cdr:y>0.25</cdr:y>
    </cdr:from>
    <cdr:to>
      <cdr:x>0.81667</cdr:x>
      <cdr:y>0.38464</cdr:y>
    </cdr:to>
    <cdr:sp macro="" textlink="">
      <cdr:nvSpPr>
        <cdr:cNvPr id="2" name="CuadroTexto 35"/>
        <cdr:cNvSpPr txBox="1"/>
      </cdr:nvSpPr>
      <cdr:spPr>
        <a:xfrm xmlns:a="http://schemas.openxmlformats.org/drawingml/2006/main">
          <a:off x="1524000" y="685800"/>
          <a:ext cx="220980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VE" sz="1800" dirty="0" smtClean="0">
              <a:solidFill>
                <a:srgbClr val="FF0000"/>
              </a:solidFill>
            </a:rPr>
            <a:t>Solution </a:t>
          </a:r>
          <a:r>
            <a:rPr lang="es-VE" sz="1800" dirty="0" smtClean="0">
              <a:solidFill>
                <a:srgbClr val="FF0000"/>
              </a:solidFill>
            </a:rPr>
            <a:t>(2,0)</a:t>
          </a:r>
          <a:endParaRPr lang="es-VE" sz="1800" dirty="0">
            <a:solidFill>
              <a:srgbClr val="FF0000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Solving Systems by Graphing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/>
              <a:t>6</a:t>
            </a:r>
            <a:r>
              <a:rPr lang="en-US" dirty="0" smtClean="0"/>
              <a:t> </a:t>
            </a:r>
            <a:r>
              <a:rPr lang="en-US" dirty="0"/>
              <a:t>Lesson 1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42950"/>
            <a:ext cx="8335170" cy="96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559119"/>
                <a:ext cx="8686800" cy="4114800"/>
              </a:xfrm>
              <a:solidFill>
                <a:schemeClr val="bg1"/>
              </a:solidFill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Problem 1: </a:t>
                </a:r>
                <a:r>
                  <a:rPr lang="en-US" sz="2400" dirty="0"/>
                  <a:t>From the given graph, identify the equations of the linear function that compose the </a:t>
                </a:r>
                <a:r>
                  <a:rPr lang="en-US" sz="2400" dirty="0" smtClean="0"/>
                  <a:t>system</a:t>
                </a:r>
              </a:p>
              <a:p>
                <a:pPr marL="0" indent="0" algn="just">
                  <a:buNone/>
                </a:pPr>
                <a:r>
                  <a:rPr lang="en-US" sz="2400" dirty="0" smtClean="0">
                    <a:solidFill>
                      <a:srgbClr val="FF0000"/>
                    </a:solidFill>
                  </a:rPr>
                  <a:t>Select </a:t>
                </a:r>
                <a:r>
                  <a:rPr lang="en-US" sz="2400" dirty="0">
                    <a:solidFill>
                      <a:srgbClr val="FF0000"/>
                    </a:solidFill>
                  </a:rPr>
                  <a:t>two points for each linear function to calculate its equation, one point would be the intersection point and the other a point that belong to each of the corresponding linear function.</a:t>
                </a:r>
                <a:endParaRPr lang="es-VE" sz="2400" dirty="0">
                  <a:solidFill>
                    <a:srgbClr val="FF0000"/>
                  </a:solidFill>
                </a:endParaRPr>
              </a:p>
              <a:p>
                <a:pPr lvl="0"/>
                <a:r>
                  <a:rPr lang="en-US" sz="2400" dirty="0"/>
                  <a:t>For the blue line: </a:t>
                </a:r>
                <a:r>
                  <a:rPr lang="en-US" sz="2400" dirty="0" smtClean="0"/>
                  <a:t>(-1,2) </a:t>
                </a:r>
                <a:r>
                  <a:rPr lang="en-US" sz="2400" dirty="0"/>
                  <a:t>and (</a:t>
                </a:r>
                <a:r>
                  <a:rPr lang="en-US" sz="2400" dirty="0" smtClean="0"/>
                  <a:t>0,1)</a:t>
                </a:r>
                <a:endParaRPr lang="es-VE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1" i="1"/>
                        <m:t>𝒚</m:t>
                      </m:r>
                      <m:r>
                        <a:rPr lang="en-US" sz="2200" b="1" i="1"/>
                        <m:t>−</m:t>
                      </m:r>
                      <m:r>
                        <a:rPr lang="en-US" sz="2200" b="1" i="1"/>
                        <m:t>𝒚</m:t>
                      </m:r>
                      <m:r>
                        <a:rPr lang="en-US" sz="2200" b="1" i="1"/>
                        <m:t>𝟏</m:t>
                      </m:r>
                      <m:r>
                        <a:rPr lang="en-US" sz="2200" b="1" i="1"/>
                        <m:t>=</m:t>
                      </m:r>
                      <m:f>
                        <m:fPr>
                          <m:ctrlPr>
                            <a:rPr lang="es-VE" sz="2200" b="1" i="1"/>
                          </m:ctrlPr>
                        </m:fPr>
                        <m:num>
                          <m:r>
                            <a:rPr lang="en-US" sz="2200" b="1" i="1"/>
                            <m:t>𝒚</m:t>
                          </m:r>
                          <m:r>
                            <a:rPr lang="en-US" sz="2200" b="1" i="1"/>
                            <m:t>𝟐</m:t>
                          </m:r>
                          <m:r>
                            <a:rPr lang="en-US" sz="2200" b="1" i="1"/>
                            <m:t>−</m:t>
                          </m:r>
                          <m:r>
                            <a:rPr lang="en-US" sz="2200" b="1" i="1"/>
                            <m:t>𝒚</m:t>
                          </m:r>
                          <m:r>
                            <a:rPr lang="en-US" sz="2200" b="1" i="1"/>
                            <m:t>𝟏</m:t>
                          </m:r>
                        </m:num>
                        <m:den>
                          <m:r>
                            <a:rPr lang="en-US" sz="2200" b="1" i="1"/>
                            <m:t>𝒙</m:t>
                          </m:r>
                          <m:r>
                            <a:rPr lang="en-US" sz="2200" b="1" i="1"/>
                            <m:t>𝟐</m:t>
                          </m:r>
                          <m:r>
                            <a:rPr lang="en-US" sz="2200" b="1" i="1"/>
                            <m:t>−</m:t>
                          </m:r>
                          <m:r>
                            <a:rPr lang="en-US" sz="2200" b="1" i="1"/>
                            <m:t>𝒙</m:t>
                          </m:r>
                          <m:r>
                            <a:rPr lang="en-US" sz="2200" b="1" i="1"/>
                            <m:t>𝟏</m:t>
                          </m:r>
                        </m:den>
                      </m:f>
                      <m:r>
                        <a:rPr lang="en-US" sz="2200" b="1" i="1"/>
                        <m:t>(</m:t>
                      </m:r>
                      <m:r>
                        <a:rPr lang="en-US" sz="2200" b="1" i="1"/>
                        <m:t>𝒙</m:t>
                      </m:r>
                      <m:r>
                        <a:rPr lang="en-US" sz="2200" b="1" i="1"/>
                        <m:t>−</m:t>
                      </m:r>
                      <m:r>
                        <a:rPr lang="en-US" sz="2200" b="1" i="1"/>
                        <m:t>𝒙</m:t>
                      </m:r>
                      <m:r>
                        <a:rPr lang="en-US" sz="2200" b="1" i="1"/>
                        <m:t>𝟏</m:t>
                      </m:r>
                      <m:r>
                        <a:rPr lang="en-US" sz="2200" b="1" i="1"/>
                        <m:t>)</m:t>
                      </m:r>
                    </m:oMath>
                  </m:oMathPara>
                </a14:m>
                <a:endParaRPr lang="es-VE" sz="2200" dirty="0"/>
              </a:p>
              <a:p>
                <a:pPr marL="0" indent="0">
                  <a:buNone/>
                </a:pPr>
                <a:r>
                  <a:rPr lang="en-US" sz="2200" b="1" dirty="0"/>
                  <a:t> </a:t>
                </a:r>
                <a:endParaRPr lang="es-VE" sz="2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1" i="1"/>
                        <m:t>𝒚</m:t>
                      </m:r>
                      <m:r>
                        <a:rPr lang="en-US" sz="2200" b="1" i="1"/>
                        <m:t>−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200" b="1" i="1"/>
                        <m:t>=</m:t>
                      </m:r>
                      <m:f>
                        <m:fPr>
                          <m:ctrlPr>
                            <a:rPr lang="es-VE" sz="2200" b="1" i="1"/>
                          </m:ctrlPr>
                        </m:fPr>
                        <m:num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200" b="1" i="1"/>
                            <m:t>−</m:t>
                          </m:r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200" b="1" i="1"/>
                            <m:t>−</m:t>
                          </m:r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den>
                      </m:f>
                      <m:r>
                        <a:rPr lang="en-US" sz="2200" b="1" i="1"/>
                        <m:t>(</m:t>
                      </m:r>
                      <m:r>
                        <a:rPr lang="en-US" sz="2200" b="1" i="1"/>
                        <m:t>𝒙</m:t>
                      </m:r>
                      <m:r>
                        <a:rPr lang="en-US" sz="2200" b="1" i="1"/>
                        <m:t>−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200" b="1" i="1"/>
                        <m:t>)</m:t>
                      </m:r>
                    </m:oMath>
                  </m:oMathPara>
                </a14:m>
                <a:endParaRPr lang="es-VE" sz="2200" dirty="0"/>
              </a:p>
              <a:p>
                <a:pPr marL="0" indent="0">
                  <a:buNone/>
                </a:pPr>
                <a:r>
                  <a:rPr lang="en-US" sz="2200" b="1" dirty="0"/>
                  <a:t> </a:t>
                </a:r>
                <a:endParaRPr lang="es-VE" sz="2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1" i="1"/>
                        <m:t>𝒚</m:t>
                      </m:r>
                      <m:r>
                        <a:rPr lang="en-US" sz="2200" b="1" i="1"/>
                        <m:t>=−</m:t>
                      </m:r>
                      <m:r>
                        <a:rPr lang="en-US" sz="2200" b="1" i="1"/>
                        <m:t>𝒙</m:t>
                      </m:r>
                      <m:r>
                        <a:rPr lang="en-US" sz="2200" b="1" i="1"/>
                        <m:t> +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200" b="1" i="1"/>
                        <m:t> →</m:t>
                      </m:r>
                      <m:r>
                        <a:rPr lang="en-US" sz="2200" b="1" i="1"/>
                        <m:t>𝒙</m:t>
                      </m:r>
                      <m:r>
                        <a:rPr lang="en-US" sz="2200" b="1" i="1"/>
                        <m:t>+</m:t>
                      </m:r>
                      <m:r>
                        <a:rPr lang="en-US" sz="2200" b="1" i="1"/>
                        <m:t>𝒚</m:t>
                      </m:r>
                      <m:r>
                        <a:rPr lang="en-US" sz="2200" b="1" i="1"/>
                        <m:t>=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s-VE" sz="2200" dirty="0"/>
              </a:p>
              <a:p>
                <a:pPr marL="0" indent="0">
                  <a:buNone/>
                </a:pPr>
                <a:endParaRPr lang="en-US" sz="2400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s-VE" sz="2400" dirty="0"/>
              </a:p>
              <a:p>
                <a:pPr marL="0" lv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559119"/>
                <a:ext cx="8686800" cy="4114800"/>
              </a:xfrm>
              <a:blipFill rotWithShape="0">
                <a:blip r:embed="rId2"/>
                <a:stretch>
                  <a:fillRect l="-912" t="-2519" r="-912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37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559119"/>
                <a:ext cx="8686800" cy="4114800"/>
              </a:xfrm>
              <a:solidFill>
                <a:schemeClr val="bg1"/>
              </a:solidFill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200" b="1" dirty="0" smtClean="0">
                    <a:solidFill>
                      <a:srgbClr val="0070C0"/>
                    </a:solidFill>
                  </a:rPr>
                  <a:t>Sample </a:t>
                </a:r>
                <a:r>
                  <a:rPr lang="en-US" sz="2200" b="1" dirty="0">
                    <a:solidFill>
                      <a:srgbClr val="0070C0"/>
                    </a:solidFill>
                  </a:rPr>
                  <a:t>Problem 1: </a:t>
                </a:r>
                <a:r>
                  <a:rPr lang="en-US" sz="2200" dirty="0"/>
                  <a:t>From the given graph, identify the equations of the linear function that compose the </a:t>
                </a:r>
                <a:r>
                  <a:rPr lang="en-US" sz="2200" dirty="0" smtClean="0"/>
                  <a:t>system</a:t>
                </a:r>
              </a:p>
              <a:p>
                <a:pPr lvl="0"/>
                <a:r>
                  <a:rPr lang="en-US" sz="2200" dirty="0"/>
                  <a:t>For the pink line: </a:t>
                </a:r>
                <a:r>
                  <a:rPr lang="en-US" sz="2200" dirty="0" smtClean="0"/>
                  <a:t>(-1,2) </a:t>
                </a:r>
                <a:r>
                  <a:rPr lang="en-US" sz="2200" dirty="0"/>
                  <a:t>and </a:t>
                </a:r>
                <a:r>
                  <a:rPr lang="en-US" sz="2200" dirty="0" smtClean="0"/>
                  <a:t>(0,4</a:t>
                </a:r>
                <a:r>
                  <a:rPr lang="en-US" sz="2200" dirty="0"/>
                  <a:t>)</a:t>
                </a:r>
                <a:endParaRPr lang="es-VE" sz="2200" dirty="0"/>
              </a:p>
              <a:p>
                <a:pPr marL="0" indent="0">
                  <a:buNone/>
                </a:pPr>
                <a:endParaRPr lang="es-VE" sz="2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1" i="1"/>
                        <m:t>𝒚</m:t>
                      </m:r>
                      <m:r>
                        <a:rPr lang="en-US" sz="2200" b="1" i="1"/>
                        <m:t>−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200" b="1" i="1"/>
                        <m:t>=</m:t>
                      </m:r>
                      <m:f>
                        <m:fPr>
                          <m:ctrlPr>
                            <a:rPr lang="es-VE" sz="2200" b="1" i="1"/>
                          </m:ctrlPr>
                        </m:fPr>
                        <m:num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200" b="1" i="1"/>
                            <m:t>−</m:t>
                          </m:r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200" b="1" i="1"/>
                            <m:t>−</m:t>
                          </m:r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den>
                      </m:f>
                      <m:r>
                        <a:rPr lang="en-US" sz="2200" b="1" i="1"/>
                        <m:t>(</m:t>
                      </m:r>
                      <m:r>
                        <a:rPr lang="en-US" sz="2200" b="1" i="1"/>
                        <m:t>𝒙</m:t>
                      </m:r>
                      <m:r>
                        <a:rPr lang="en-US" sz="2200" b="1" i="1"/>
                        <m:t>−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200" b="1" i="1"/>
                        <m:t>)</m:t>
                      </m:r>
                    </m:oMath>
                  </m:oMathPara>
                </a14:m>
                <a:endParaRPr lang="es-VE" sz="2200" dirty="0"/>
              </a:p>
              <a:p>
                <a:pPr marL="0" indent="0">
                  <a:buNone/>
                </a:pPr>
                <a:r>
                  <a:rPr lang="en-US" sz="2200" b="1" dirty="0"/>
                  <a:t> </a:t>
                </a:r>
                <a:endParaRPr lang="es-VE" sz="2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1" i="1"/>
                        <m:t>𝒚</m:t>
                      </m:r>
                      <m:r>
                        <a:rPr lang="en-US" sz="2200" b="1" i="1"/>
                        <m:t>=</m:t>
                      </m:r>
                      <m:r>
                        <a:rPr lang="en-US" sz="2200" b="1" i="1"/>
                        <m:t>𝟐</m:t>
                      </m:r>
                      <m:d>
                        <m:dPr>
                          <m:ctrlPr>
                            <a:rPr lang="en-US" sz="22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1" i="1"/>
                            <m:t>𝒙</m:t>
                          </m:r>
                          <m:r>
                            <a:rPr lang="en-US" sz="2200" b="1" i="1"/>
                            <m:t>−</m:t>
                          </m:r>
                          <m:r>
                            <a:rPr lang="es-VE" sz="22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e>
                      </m:d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es-VE" sz="2200" dirty="0"/>
              </a:p>
              <a:p>
                <a:pPr marL="0" indent="0">
                  <a:buNone/>
                </a:pPr>
                <a:r>
                  <a:rPr lang="en-US" sz="2200" b="1" dirty="0"/>
                  <a:t> </a:t>
                </a:r>
                <a:endParaRPr lang="es-VE" sz="2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1" i="1"/>
                        <m:t>𝒚</m:t>
                      </m:r>
                      <m:r>
                        <a:rPr lang="en-US" sz="2200" b="1" i="1"/>
                        <m:t>=</m:t>
                      </m:r>
                      <m:r>
                        <a:rPr lang="en-US" sz="2200" b="1" i="1"/>
                        <m:t>𝟐</m:t>
                      </m:r>
                      <m:r>
                        <a:rPr lang="en-US" sz="2200" b="1" i="1"/>
                        <m:t>𝒙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1" i="1"/>
                        <m:t>𝟒</m:t>
                      </m:r>
                      <m:r>
                        <a:rPr lang="en-US" sz="2200" b="1" i="1"/>
                        <m:t>   →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200" b="1" i="1"/>
                        <m:t>𝟐</m:t>
                      </m:r>
                      <m:r>
                        <a:rPr lang="en-US" sz="2200" b="1" i="1"/>
                        <m:t>𝒙</m:t>
                      </m:r>
                      <m:r>
                        <a:rPr lang="es-VE" sz="22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1" i="1"/>
                        <m:t>𝒚</m:t>
                      </m:r>
                      <m:r>
                        <a:rPr lang="en-US" sz="2200" b="1" i="1"/>
                        <m:t>=</m:t>
                      </m:r>
                      <m:r>
                        <a:rPr lang="en-US" sz="2200" b="1" i="1"/>
                        <m:t>𝟒</m:t>
                      </m:r>
                    </m:oMath>
                  </m:oMathPara>
                </a14:m>
                <a:endParaRPr lang="es-VE" sz="2200" dirty="0"/>
              </a:p>
              <a:p>
                <a:pPr marL="0" indent="0">
                  <a:buNone/>
                </a:pPr>
                <a:endParaRPr lang="en-US" sz="2400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s-VE" sz="2400" dirty="0"/>
              </a:p>
              <a:p>
                <a:pPr marL="0" lv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559119"/>
                <a:ext cx="8686800" cy="4114800"/>
              </a:xfrm>
              <a:blipFill rotWithShape="0">
                <a:blip r:embed="rId2"/>
                <a:stretch>
                  <a:fillRect l="-912" t="-1037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24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59119"/>
            <a:ext cx="8686800" cy="79343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smtClean="0">
                <a:solidFill>
                  <a:srgbClr val="0070C0"/>
                </a:solidFill>
              </a:rPr>
              <a:t>Sample </a:t>
            </a:r>
            <a:r>
              <a:rPr lang="en-US" sz="2200" b="1" dirty="0">
                <a:solidFill>
                  <a:srgbClr val="0070C0"/>
                </a:solidFill>
              </a:rPr>
              <a:t>Problem 1: </a:t>
            </a:r>
            <a:r>
              <a:rPr lang="en-US" sz="2200" dirty="0"/>
              <a:t>From the given graph, identify the equations of the linear function that compose the </a:t>
            </a:r>
            <a:r>
              <a:rPr lang="en-US" sz="2200" dirty="0" smtClean="0"/>
              <a:t>system</a:t>
            </a:r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CuadroTexto 3"/>
              <p:cNvSpPr txBox="1"/>
              <p:nvPr/>
            </p:nvSpPr>
            <p:spPr>
              <a:xfrm>
                <a:off x="304800" y="1232745"/>
                <a:ext cx="4114800" cy="3713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b="1" i="1" dirty="0">
                  <a:latin typeface="Cambria Math" panose="02040503050406030204" pitchFamily="18" charset="0"/>
                </a:endParaRPr>
              </a:p>
              <a:p>
                <a:pPr marL="285750" lvl="0" indent="-285750">
                  <a:buFont typeface="Arial" panose="020B0604020202020204" pitchFamily="34" charset="0"/>
                  <a:buChar char="•"/>
                </a:pPr>
                <a:r>
                  <a:rPr lang="en-US" sz="2200" dirty="0"/>
                  <a:t>For the pink line: (-1,2) and (0,4)</a:t>
                </a:r>
                <a:endParaRPr lang="es-VE" sz="2200" dirty="0"/>
              </a:p>
              <a:p>
                <a:endParaRPr lang="en-US" sz="2200" b="1" i="1" dirty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s-VE" sz="2200" b="1" i="1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VE" sz="2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VE" sz="22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VE" sz="22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s-VE" sz="22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VE" sz="22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VE" sz="2200" b="1" i="1">
                              <a:latin typeface="Cambria Math" panose="02040503050406030204" pitchFamily="18" charset="0"/>
                            </a:rPr>
                            <m:t>𝟎</m:t>
                          </m:r>
                        </m:den>
                      </m:f>
                      <m:r>
                        <a:rPr lang="en-US" sz="2200" b="1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s-VE" sz="22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VE" sz="2200" dirty="0"/>
              </a:p>
              <a:p>
                <a:r>
                  <a:rPr lang="en-US" sz="2200" b="1" dirty="0"/>
                  <a:t> </a:t>
                </a:r>
                <a:endParaRPr lang="es-VE" sz="2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𝟐</m:t>
                      </m:r>
                      <m:d>
                        <m:dPr>
                          <m:ctrlPr>
                            <a:rPr lang="en-US" sz="22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VE" sz="2200" b="1" i="1">
                              <a:latin typeface="Cambria Math" panose="02040503050406030204" pitchFamily="18" charset="0"/>
                            </a:rPr>
                            <m:t>𝟎</m:t>
                          </m:r>
                        </m:e>
                      </m:d>
                      <m:r>
                        <a:rPr lang="es-VE" sz="22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VE" sz="2200" b="1" i="1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es-VE" sz="2200" dirty="0"/>
              </a:p>
              <a:p>
                <a:r>
                  <a:rPr lang="en-US" sz="2200" b="1" dirty="0"/>
                  <a:t> </a:t>
                </a:r>
                <a:endParaRPr lang="es-VE" sz="2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s-VE" sz="22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   →−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s-VE" sz="22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es-VE" sz="2200" dirty="0"/>
              </a:p>
              <a:p>
                <a:endParaRPr lang="es-VE" sz="2200" dirty="0"/>
              </a:p>
            </p:txBody>
          </p:sp>
        </mc:Choice>
        <mc:Fallback>
          <p:sp>
            <p:nvSpPr>
              <p:cNvPr id="4" name="Cuadro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232745"/>
                <a:ext cx="4114800" cy="3713774"/>
              </a:xfrm>
              <a:prstGeom prst="rect">
                <a:avLst/>
              </a:prstGeom>
              <a:blipFill rotWithShape="0">
                <a:blip r:embed="rId3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uadroTexto 4"/>
          <p:cNvSpPr txBox="1"/>
          <p:nvPr/>
        </p:nvSpPr>
        <p:spPr>
          <a:xfrm>
            <a:off x="4958993" y="1512356"/>
            <a:ext cx="3505200" cy="313932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VE" sz="2200" dirty="0" smtClean="0"/>
              <a:t>Finally:</a:t>
            </a:r>
          </a:p>
          <a:p>
            <a:endParaRPr lang="es-VE" sz="2200" dirty="0" smtClean="0"/>
          </a:p>
          <a:p>
            <a:endParaRPr lang="es-VE" sz="2200" dirty="0"/>
          </a:p>
          <a:p>
            <a:r>
              <a:rPr lang="es-VE" sz="2200" dirty="0" smtClean="0"/>
              <a:t>                x + y= 1</a:t>
            </a:r>
          </a:p>
          <a:p>
            <a:r>
              <a:rPr lang="es-VE" sz="2200" dirty="0" smtClean="0"/>
              <a:t>             </a:t>
            </a:r>
            <a:endParaRPr lang="es-VE" sz="2200" dirty="0"/>
          </a:p>
          <a:p>
            <a:r>
              <a:rPr lang="es-VE" sz="2200" dirty="0" smtClean="0"/>
              <a:t>               -2x + y= 4</a:t>
            </a:r>
          </a:p>
          <a:p>
            <a:endParaRPr lang="es-VE" sz="2200" dirty="0"/>
          </a:p>
          <a:p>
            <a:endParaRPr lang="es-VE" sz="2200" dirty="0" smtClean="0"/>
          </a:p>
          <a:p>
            <a:endParaRPr lang="es-VE" sz="2200" dirty="0"/>
          </a:p>
        </p:txBody>
      </p:sp>
      <p:sp>
        <p:nvSpPr>
          <p:cNvPr id="8" name="Abrir llave 7"/>
          <p:cNvSpPr/>
          <p:nvPr/>
        </p:nvSpPr>
        <p:spPr>
          <a:xfrm>
            <a:off x="5410200" y="2571750"/>
            <a:ext cx="685800" cy="1219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0677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2: </a:t>
            </a:r>
            <a:r>
              <a:rPr lang="en-US" sz="2400" dirty="0"/>
              <a:t>Find the solution of the following system by graphing:</a:t>
            </a:r>
            <a:endParaRPr lang="es-VE" sz="2400" dirty="0"/>
          </a:p>
          <a:p>
            <a:pPr marL="0" indent="0">
              <a:buNone/>
            </a:pPr>
            <a:r>
              <a:rPr lang="en-US" sz="2400" dirty="0"/>
              <a:t> </a:t>
            </a:r>
            <a:endParaRPr lang="es-VE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 smtClean="0">
                <a:effectLst/>
              </a:rPr>
              <a:t>                                             3X –Y = 3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                       X +Y = -3</a:t>
            </a:r>
            <a:endParaRPr lang="en-US" sz="2400" dirty="0">
              <a:effectLst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6" name="Abrir llave 5"/>
          <p:cNvSpPr/>
          <p:nvPr/>
        </p:nvSpPr>
        <p:spPr>
          <a:xfrm>
            <a:off x="2743200" y="1809750"/>
            <a:ext cx="685800" cy="1143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568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16002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2: </a:t>
            </a:r>
            <a:r>
              <a:rPr lang="en-US" sz="2400" dirty="0"/>
              <a:t>Find the solution of the following system by graphing:</a:t>
            </a:r>
            <a:endParaRPr lang="es-VE" sz="2400" dirty="0"/>
          </a:p>
          <a:p>
            <a:pPr marL="0" indent="0" algn="just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One </a:t>
            </a:r>
            <a:r>
              <a:rPr lang="en-US" sz="2400" dirty="0">
                <a:solidFill>
                  <a:srgbClr val="FF0000"/>
                </a:solidFill>
              </a:rPr>
              <a:t>easy way to graph each linear function is to find its intercepts with the axes.</a:t>
            </a:r>
            <a:endParaRPr lang="es-VE" sz="2400" dirty="0">
              <a:solidFill>
                <a:srgbClr val="FF0000"/>
              </a:solidFill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CuadroTexto 1"/>
              <p:cNvSpPr txBox="1"/>
              <p:nvPr/>
            </p:nvSpPr>
            <p:spPr>
              <a:xfrm>
                <a:off x="216946" y="2495550"/>
                <a:ext cx="4126454" cy="2077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dirty="0"/>
                  <a:t> </a:t>
                </a:r>
                <a:r>
                  <a:rPr lang="en-US" sz="2200" b="1" dirty="0"/>
                  <a:t> </a:t>
                </a:r>
                <a14:m>
                  <m:oMath xmlns:m="http://schemas.openxmlformats.org/officeDocument/2006/math">
                    <m:r>
                      <a:rPr lang="en-US" sz="2200" b="1" i="1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es-VE" sz="2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=0 →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=−3→(0,−3)</m:t>
                      </m:r>
                    </m:oMath>
                  </m:oMathPara>
                </a14:m>
                <a:endParaRPr lang="es-VE" sz="2200" dirty="0"/>
              </a:p>
              <a:p>
                <a:r>
                  <a:rPr lang="en-US" sz="2200" dirty="0"/>
                  <a:t> </a:t>
                </a:r>
                <a:endParaRPr lang="es-VE" sz="2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=0     →  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=1→(1,0)</m:t>
                      </m:r>
                    </m:oMath>
                  </m:oMathPara>
                </a14:m>
                <a:endParaRPr lang="es-VE" sz="2200" dirty="0"/>
              </a:p>
              <a:p>
                <a:pPr>
                  <a:spcAft>
                    <a:spcPts val="600"/>
                  </a:spcAft>
                </a:pPr>
                <a:endParaRPr lang="en-US" dirty="0"/>
              </a:p>
              <a:p>
                <a:endParaRPr lang="es-VE" dirty="0"/>
              </a:p>
            </p:txBody>
          </p:sp>
        </mc:Choice>
        <mc:Fallback>
          <p:sp>
            <p:nvSpPr>
              <p:cNvPr id="2" name="Cuadro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946" y="2495550"/>
                <a:ext cx="4126454" cy="2077492"/>
              </a:xfrm>
              <a:prstGeom prst="rect">
                <a:avLst/>
              </a:prstGeom>
              <a:blipFill rotWithShape="0">
                <a:blip r:embed="rId3"/>
                <a:stretch>
                  <a:fillRect l="-1034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uadroTexto 6"/>
              <p:cNvSpPr txBox="1"/>
              <p:nvPr/>
            </p:nvSpPr>
            <p:spPr>
              <a:xfrm>
                <a:off x="4343400" y="2497119"/>
                <a:ext cx="4343400" cy="2077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dirty="0" smtClean="0"/>
                  <a:t> </a:t>
                </a:r>
                <a:r>
                  <a:rPr lang="en-US" sz="2200" b="1" dirty="0"/>
                  <a:t> </a:t>
                </a:r>
                <a14:m>
                  <m:oMath xmlns:m="http://schemas.openxmlformats.org/officeDocument/2006/math">
                    <m:r>
                      <a:rPr lang="en-US" sz="22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s-VE" sz="22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200" b="1" i="1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es-VE" sz="2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=0 →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=−3→(0,−3)</m:t>
                      </m:r>
                    </m:oMath>
                  </m:oMathPara>
                </a14:m>
                <a:endParaRPr lang="es-VE" sz="2200" dirty="0"/>
              </a:p>
              <a:p>
                <a:r>
                  <a:rPr lang="en-US" sz="2200" dirty="0"/>
                  <a:t> </a:t>
                </a:r>
                <a:endParaRPr lang="es-VE" sz="2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VE" sz="2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=0     →  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=−3→(−3,0)</m:t>
                      </m:r>
                    </m:oMath>
                  </m:oMathPara>
                </a14:m>
                <a:endParaRPr lang="es-VE" sz="2200" dirty="0"/>
              </a:p>
              <a:p>
                <a:pPr>
                  <a:spcAft>
                    <a:spcPts val="600"/>
                  </a:spcAft>
                </a:pPr>
                <a:endParaRPr lang="en-US" dirty="0"/>
              </a:p>
              <a:p>
                <a:endParaRPr lang="es-VE" dirty="0"/>
              </a:p>
            </p:txBody>
          </p:sp>
        </mc:Choice>
        <mc:Fallback>
          <p:sp>
            <p:nvSpPr>
              <p:cNvPr id="7" name="Cuadro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2497119"/>
                <a:ext cx="4343400" cy="2077492"/>
              </a:xfrm>
              <a:prstGeom prst="rect">
                <a:avLst/>
              </a:prstGeom>
              <a:blipFill rotWithShape="0">
                <a:blip r:embed="rId4"/>
                <a:stretch>
                  <a:fillRect l="-983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589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838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2: </a:t>
            </a:r>
            <a:r>
              <a:rPr lang="en-US" sz="2400" dirty="0"/>
              <a:t>Find the solution of the following system by graphing:</a:t>
            </a:r>
            <a:endParaRPr lang="es-VE" sz="2400" dirty="0"/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3293729"/>
              </p:ext>
            </p:extLst>
          </p:nvPr>
        </p:nvGraphicFramePr>
        <p:xfrm>
          <a:off x="2286000" y="1428750"/>
          <a:ext cx="48768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0678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3: </a:t>
            </a:r>
            <a:r>
              <a:rPr lang="en-US" sz="2400" dirty="0"/>
              <a:t>Identify the solution of the system and determine what type of system is </a:t>
            </a:r>
            <a:endParaRPr lang="en-US" sz="24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s-VE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graphicFrame>
        <p:nvGraphicFramePr>
          <p:cNvPr id="10" name="Gráfico 9"/>
          <p:cNvGraphicFramePr/>
          <p:nvPr>
            <p:extLst>
              <p:ext uri="{D42A27DB-BD31-4B8C-83A1-F6EECF244321}">
                <p14:modId xmlns:p14="http://schemas.microsoft.com/office/powerpoint/2010/main" val="1739274640"/>
              </p:ext>
            </p:extLst>
          </p:nvPr>
        </p:nvGraphicFramePr>
        <p:xfrm>
          <a:off x="2438400" y="158115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3226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6931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3: </a:t>
            </a:r>
            <a:r>
              <a:rPr lang="en-US" sz="2400" dirty="0"/>
              <a:t>Identify the solution of the system and determine what type of system is </a:t>
            </a:r>
            <a:endParaRPr lang="en-US" sz="24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s-VE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graphicFrame>
        <p:nvGraphicFramePr>
          <p:cNvPr id="10" name="Gráfico 9"/>
          <p:cNvGraphicFramePr/>
          <p:nvPr>
            <p:extLst>
              <p:ext uri="{D42A27DB-BD31-4B8C-83A1-F6EECF244321}">
                <p14:modId xmlns:p14="http://schemas.microsoft.com/office/powerpoint/2010/main" val="709623319"/>
              </p:ext>
            </p:extLst>
          </p:nvPr>
        </p:nvGraphicFramePr>
        <p:xfrm>
          <a:off x="685800" y="158115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uadroTexto 1"/>
          <p:cNvSpPr txBox="1"/>
          <p:nvPr/>
        </p:nvSpPr>
        <p:spPr>
          <a:xfrm>
            <a:off x="5410200" y="1885950"/>
            <a:ext cx="3505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>
                <a:solidFill>
                  <a:srgbClr val="FF0000"/>
                </a:solidFill>
              </a:rPr>
              <a:t>The solution of the system is given by the point of intersection between the lines, in this case is the </a:t>
            </a:r>
            <a:r>
              <a:rPr lang="en-US" sz="2200">
                <a:solidFill>
                  <a:srgbClr val="FF0000"/>
                </a:solidFill>
              </a:rPr>
              <a:t>point </a:t>
            </a:r>
            <a:r>
              <a:rPr lang="en-US" sz="2200" smtClean="0">
                <a:solidFill>
                  <a:srgbClr val="FF0000"/>
                </a:solidFill>
              </a:rPr>
              <a:t>(2,0) </a:t>
            </a:r>
            <a:r>
              <a:rPr lang="en-US" sz="2200" dirty="0">
                <a:solidFill>
                  <a:srgbClr val="FF0000"/>
                </a:solidFill>
              </a:rPr>
              <a:t>and it represents an independent system.</a:t>
            </a:r>
            <a:endParaRPr lang="es-VE" sz="2200" dirty="0">
              <a:solidFill>
                <a:srgbClr val="FF0000"/>
              </a:solidFill>
            </a:endParaRPr>
          </a:p>
          <a:p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64180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29310"/>
            <a:ext cx="8686800" cy="425223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Recognize </a:t>
            </a:r>
            <a:r>
              <a:rPr lang="en-US" sz="2400" dirty="0" smtClean="0"/>
              <a:t>the different types of linear systems of equations and find its solution by graphing.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Solve Linear Systems by Graphing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Linear Equations in two variables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Point of Intersection between Linear Functions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Independent System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Dependent System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Inc</a:t>
            </a:r>
            <a:r>
              <a:rPr lang="en-US" sz="2400" dirty="0" smtClean="0"/>
              <a:t>onsistent System</a:t>
            </a:r>
            <a:endParaRPr lang="en-US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47750"/>
            <a:ext cx="4343400" cy="2971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LINEAR </a:t>
            </a:r>
            <a:r>
              <a:rPr lang="en-US" sz="2400" b="1" dirty="0">
                <a:solidFill>
                  <a:srgbClr val="0070C0"/>
                </a:solidFill>
              </a:rPr>
              <a:t>SYSTEM OF EQUATIONS</a:t>
            </a:r>
            <a:endParaRPr lang="en-US" sz="24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marL="0" indent="0" algn="just">
              <a:buNone/>
            </a:pPr>
            <a:r>
              <a:rPr lang="en-US" sz="2400" dirty="0" smtClean="0"/>
              <a:t>is </a:t>
            </a:r>
            <a:r>
              <a:rPr lang="en-US" sz="2400" dirty="0"/>
              <a:t>a set of equations with the same variables. When we are solving systems graphically, we have to find the intersection between the two lines.  </a:t>
            </a:r>
            <a:endParaRPr lang="es-VE" sz="2400" dirty="0"/>
          </a:p>
          <a:p>
            <a:pPr marL="0" indent="0"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graphicFrame>
        <p:nvGraphicFramePr>
          <p:cNvPr id="32" name="Gráfico 31"/>
          <p:cNvGraphicFramePr/>
          <p:nvPr>
            <p:extLst>
              <p:ext uri="{D42A27DB-BD31-4B8C-83A1-F6EECF244321}">
                <p14:modId xmlns:p14="http://schemas.microsoft.com/office/powerpoint/2010/main" val="358996390"/>
              </p:ext>
            </p:extLst>
          </p:nvPr>
        </p:nvGraphicFramePr>
        <p:xfrm>
          <a:off x="4692293" y="971550"/>
          <a:ext cx="40386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4" name="Conector recto de flecha 33"/>
          <p:cNvCxnSpPr/>
          <p:nvPr/>
        </p:nvCxnSpPr>
        <p:spPr>
          <a:xfrm flipH="1">
            <a:off x="6858000" y="2724150"/>
            <a:ext cx="70207" cy="685800"/>
          </a:xfrm>
          <a:prstGeom prst="straightConnector1">
            <a:avLst/>
          </a:prstGeom>
          <a:ln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/>
          <p:cNvSpPr txBox="1"/>
          <p:nvPr/>
        </p:nvSpPr>
        <p:spPr>
          <a:xfrm>
            <a:off x="6477000" y="340888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solidFill>
                  <a:srgbClr val="FF0000"/>
                </a:solidFill>
              </a:rPr>
              <a:t>Point of intersection</a:t>
            </a:r>
            <a:endParaRPr lang="es-V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27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CLASSIFICATION OF LINEAR SYSTEMS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1</a:t>
            </a:r>
            <a:r>
              <a:rPr lang="en-US" sz="2400" dirty="0"/>
              <a:t>. </a:t>
            </a:r>
            <a:r>
              <a:rPr lang="en-US" sz="2400" dirty="0" smtClean="0"/>
              <a:t>Independent System (One solution).</a:t>
            </a:r>
            <a:endParaRPr lang="en-US" dirty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2. </a:t>
            </a:r>
            <a:r>
              <a:rPr lang="en-US" sz="2400" dirty="0" smtClean="0"/>
              <a:t>Dependent System (Infinite solutions).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3. Inconsistent System (No solution).</a:t>
            </a:r>
            <a:endParaRPr lang="en-US" sz="2400" dirty="0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1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95350"/>
            <a:ext cx="43434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INDEPENDENT </a:t>
            </a:r>
            <a:r>
              <a:rPr lang="en-US" sz="2400" b="1" dirty="0">
                <a:solidFill>
                  <a:srgbClr val="0070C0"/>
                </a:solidFill>
              </a:rPr>
              <a:t>SYSTEM </a:t>
            </a:r>
            <a:r>
              <a:rPr lang="en-US" sz="2400" dirty="0"/>
              <a:t>is a system where two distinct non-parallel lines intersect at one specific point (x,y).</a:t>
            </a:r>
            <a:endParaRPr lang="es-VE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>
              <a:effectLst/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graphicFrame>
        <p:nvGraphicFramePr>
          <p:cNvPr id="31" name="Gráfico 30"/>
          <p:cNvGraphicFramePr/>
          <p:nvPr>
            <p:extLst>
              <p:ext uri="{D42A27DB-BD31-4B8C-83A1-F6EECF244321}">
                <p14:modId xmlns:p14="http://schemas.microsoft.com/office/powerpoint/2010/main" val="3357432639"/>
              </p:ext>
            </p:extLst>
          </p:nvPr>
        </p:nvGraphicFramePr>
        <p:xfrm>
          <a:off x="4572000" y="971550"/>
          <a:ext cx="442559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148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95350"/>
            <a:ext cx="43434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DEPENDENT </a:t>
            </a:r>
            <a:r>
              <a:rPr lang="en-US" sz="2400" b="1" dirty="0">
                <a:solidFill>
                  <a:srgbClr val="0070C0"/>
                </a:solidFill>
              </a:rPr>
              <a:t>SYSTEM </a:t>
            </a:r>
            <a:r>
              <a:rPr lang="en-US" sz="2400" dirty="0"/>
              <a:t>is a system where appears to show only one line. Actually, there are two lines, one upon the other, then it has infinite solutions.</a:t>
            </a:r>
            <a:endParaRPr lang="es-VE" sz="2400" dirty="0"/>
          </a:p>
          <a:p>
            <a:pPr marL="0" indent="0" algn="just">
              <a:spcAft>
                <a:spcPts val="600"/>
              </a:spcAft>
              <a:buNone/>
            </a:pPr>
            <a:endParaRPr lang="es-VE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>
              <a:effectLst/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467046"/>
              </p:ext>
            </p:extLst>
          </p:nvPr>
        </p:nvGraphicFramePr>
        <p:xfrm>
          <a:off x="4495800" y="89535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4027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71550"/>
            <a:ext cx="4343400" cy="4114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INCONSISTENT </a:t>
            </a:r>
            <a:r>
              <a:rPr lang="en-US" sz="2400" b="1" dirty="0">
                <a:solidFill>
                  <a:srgbClr val="0070C0"/>
                </a:solidFill>
              </a:rPr>
              <a:t>SYSTEM </a:t>
            </a:r>
            <a:r>
              <a:rPr lang="en-US" sz="2400" dirty="0"/>
              <a:t>is a system where two distinct lines are parallel. Since parallel lines never intersect, then there can be no solution. </a:t>
            </a:r>
            <a:endParaRPr lang="es-VE" sz="2400" dirty="0"/>
          </a:p>
          <a:p>
            <a:pPr marL="0" indent="0" algn="just">
              <a:spcAft>
                <a:spcPts val="600"/>
              </a:spcAft>
              <a:buNone/>
            </a:pPr>
            <a:endParaRPr lang="es-VE" sz="2400" dirty="0"/>
          </a:p>
          <a:p>
            <a:pPr marL="0" indent="0" algn="just">
              <a:spcAft>
                <a:spcPts val="600"/>
              </a:spcAft>
              <a:buNone/>
            </a:pPr>
            <a:endParaRPr lang="es-VE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>
              <a:effectLst/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726806"/>
              </p:ext>
            </p:extLst>
          </p:nvPr>
        </p:nvGraphicFramePr>
        <p:xfrm>
          <a:off x="4425593" y="90541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522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438150"/>
                <a:ext cx="8686800" cy="4419600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 algn="just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LINEAR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FUNCTION </a:t>
                </a:r>
                <a:r>
                  <a:rPr lang="en-US" sz="2400" dirty="0"/>
                  <a:t>to graph a linear function it is necessary to find its point of intersection with the </a:t>
                </a:r>
                <a:r>
                  <a:rPr lang="en-US" sz="2400" dirty="0" smtClean="0"/>
                  <a:t>axes.</a:t>
                </a:r>
                <a:endParaRPr lang="es-VE" sz="2400" dirty="0"/>
              </a:p>
              <a:p>
                <a:pPr marL="0" indent="0">
                  <a:buNone/>
                </a:pPr>
                <a:r>
                  <a:rPr lang="es-VE" sz="2400" dirty="0"/>
                  <a:t> </a:t>
                </a:r>
                <a:r>
                  <a:rPr lang="es-VE" sz="2400" dirty="0" smtClean="0"/>
                  <a:t>     </a:t>
                </a:r>
                <a:r>
                  <a:rPr lang="en-US" sz="2400" dirty="0" smtClean="0"/>
                  <a:t>X </a:t>
                </a:r>
                <a:r>
                  <a:rPr lang="en-US" sz="2400" dirty="0"/>
                  <a:t>axis, where y=0</a:t>
                </a:r>
                <a:endParaRPr lang="es-VE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      Y </a:t>
                </a:r>
                <a:r>
                  <a:rPr lang="en-US" sz="2400" dirty="0"/>
                  <a:t>axis, where x=0</a:t>
                </a:r>
                <a:endParaRPr lang="es-VE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  <a:endParaRPr lang="es-VE" sz="2400" dirty="0">
                  <a:solidFill>
                    <a:srgbClr val="0070C0"/>
                  </a:solidFill>
                </a:endParaRPr>
              </a:p>
              <a:p>
                <a:pPr marL="0" indent="0" algn="just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EQUATION OF A LINEAR FUNCTION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it is represented by the following equation:</a:t>
                </a:r>
                <a:endParaRPr lang="es-VE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/>
                        <m:t>𝑦</m:t>
                      </m:r>
                      <m:r>
                        <a:rPr lang="en-US" sz="2400" i="1"/>
                        <m:t>−</m:t>
                      </m:r>
                      <m:r>
                        <a:rPr lang="en-US" sz="2400" i="1"/>
                        <m:t>𝑦</m:t>
                      </m:r>
                      <m:r>
                        <a:rPr lang="en-US" sz="2400" i="1"/>
                        <m:t>1=</m:t>
                      </m:r>
                      <m:r>
                        <a:rPr lang="en-US" sz="2400" i="1"/>
                        <m:t>𝑚</m:t>
                      </m:r>
                      <m:r>
                        <a:rPr lang="en-US" sz="2400" i="1"/>
                        <m:t>(</m:t>
                      </m:r>
                      <m:r>
                        <a:rPr lang="en-US" sz="2400" i="1"/>
                        <m:t>𝑥</m:t>
                      </m:r>
                      <m:r>
                        <a:rPr lang="en-US" sz="2400" i="1"/>
                        <m:t>−</m:t>
                      </m:r>
                      <m:r>
                        <a:rPr lang="en-US" sz="2400" i="1"/>
                        <m:t>𝑥</m:t>
                      </m:r>
                      <m:r>
                        <a:rPr lang="en-US" sz="2400" i="1"/>
                        <m:t>1)</m:t>
                      </m:r>
                    </m:oMath>
                  </m:oMathPara>
                </a14:m>
                <a:endParaRPr lang="es-VE" sz="2400" dirty="0">
                  <a:effectLst/>
                </a:endParaRPr>
              </a:p>
              <a:p>
                <a:pPr marL="0" indent="0">
                  <a:buNone/>
                </a:pPr>
                <a:endParaRPr lang="es-VE" sz="2400" dirty="0">
                  <a:effectLst/>
                </a:endParaRPr>
              </a:p>
              <a:p>
                <a:pPr marL="0" indent="0" algn="just">
                  <a:buNone/>
                </a:pPr>
                <a:r>
                  <a:rPr lang="en-US" sz="2400" dirty="0">
                    <a:effectLst/>
                  </a:rPr>
                  <a:t>Where m is the slope of the line and (x1, y1) is a point that belongs to the linear function. The slope can be calculated by selecting two points from the graph and substituting them in the following equation:</a:t>
                </a:r>
                <a:endParaRPr lang="es-VE" sz="2400" dirty="0">
                  <a:effectLst/>
                </a:endParaRPr>
              </a:p>
              <a:p>
                <a:pPr marL="0" indent="0" algn="ctr">
                  <a:buNone/>
                </a:pPr>
                <a:r>
                  <a:rPr lang="en-US" sz="2400" dirty="0">
                    <a:effectLst/>
                  </a:rPr>
                  <a:t> </a:t>
                </a:r>
                <a14:m>
                  <m:oMath xmlns:m="http://schemas.openxmlformats.org/officeDocument/2006/math">
                    <m:r>
                      <a:rPr lang="en-US" sz="2400" i="1"/>
                      <m:t>𝑚</m:t>
                    </m:r>
                    <m:r>
                      <a:rPr lang="en-US" sz="2400" i="1"/>
                      <m:t>=</m:t>
                    </m:r>
                    <m:f>
                      <m:fPr>
                        <m:ctrlPr>
                          <a:rPr lang="es-VE" sz="2400" i="1"/>
                        </m:ctrlPr>
                      </m:fPr>
                      <m:num>
                        <m:r>
                          <a:rPr lang="en-US" sz="2400" i="1"/>
                          <m:t>𝑦</m:t>
                        </m:r>
                        <m:r>
                          <a:rPr lang="en-US" sz="2400" i="1"/>
                          <m:t>2−</m:t>
                        </m:r>
                        <m:r>
                          <a:rPr lang="en-US" sz="2400" i="1"/>
                          <m:t>𝑦</m:t>
                        </m:r>
                        <m:r>
                          <a:rPr lang="en-US" sz="2400" i="1"/>
                          <m:t>1</m:t>
                        </m:r>
                      </m:num>
                      <m:den>
                        <m:r>
                          <a:rPr lang="en-US" sz="2400" i="1"/>
                          <m:t>𝑥</m:t>
                        </m:r>
                        <m:r>
                          <a:rPr lang="en-US" sz="2400" i="1"/>
                          <m:t>2−</m:t>
                        </m:r>
                        <m:r>
                          <a:rPr lang="en-US" sz="2400" i="1"/>
                          <m:t>𝑥</m:t>
                        </m:r>
                        <m:r>
                          <a:rPr lang="en-US" sz="2400" i="1"/>
                          <m:t>1</m:t>
                        </m:r>
                      </m:den>
                    </m:f>
                  </m:oMath>
                </a14:m>
                <a:endParaRPr lang="es-VE" sz="2400" dirty="0">
                  <a:effectLst/>
                </a:endParaRPr>
              </a:p>
              <a:p>
                <a:pPr marL="0" indent="0" algn="ctr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438150"/>
                <a:ext cx="8686800" cy="4419600"/>
              </a:xfrm>
              <a:blipFill rotWithShape="0">
                <a:blip r:embed="rId2"/>
                <a:stretch>
                  <a:fillRect l="-912" t="-2345" r="-842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6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1: </a:t>
            </a:r>
            <a:r>
              <a:rPr lang="en-US" sz="2400" dirty="0"/>
              <a:t>From the given graph, identify the equations of the linear function that compose the </a:t>
            </a:r>
            <a:r>
              <a:rPr lang="en-US" sz="2400" dirty="0" smtClean="0"/>
              <a:t>system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s-VE" sz="2400" dirty="0"/>
          </a:p>
          <a:p>
            <a:pPr marL="0" lvl="0" indent="0">
              <a:buNone/>
            </a:pPr>
            <a:endParaRPr lang="en-US" sz="2400" dirty="0"/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0" y="-381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SYSTEMS BY GRAPHING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graphicFrame>
        <p:nvGraphicFramePr>
          <p:cNvPr id="33" name="Gráfico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5677750"/>
              </p:ext>
            </p:extLst>
          </p:nvPr>
        </p:nvGraphicFramePr>
        <p:xfrm>
          <a:off x="2286000" y="158115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619</Words>
  <Application>Microsoft Office PowerPoint</Application>
  <PresentationFormat>Presentación en pantalla (16:9)</PresentationFormat>
  <Paragraphs>107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4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Solving Systems by Graphing</vt:lpstr>
      <vt:lpstr>SOLVING SYSTEMS BY GRAPHING</vt:lpstr>
      <vt:lpstr>Presentación de PowerPoint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  <vt:lpstr>SOLVING SYSTEMS BY GRAPHING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Yessika</cp:lastModifiedBy>
  <cp:revision>116</cp:revision>
  <dcterms:created xsi:type="dcterms:W3CDTF">2016-10-20T15:06:14Z</dcterms:created>
  <dcterms:modified xsi:type="dcterms:W3CDTF">2017-01-08T05:52:37Z</dcterms:modified>
</cp:coreProperties>
</file>